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4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8" r:id="rId3"/>
    <p:sldId id="259" r:id="rId4"/>
    <p:sldId id="267" r:id="rId5"/>
    <p:sldId id="261" r:id="rId6"/>
    <p:sldId id="268" r:id="rId7"/>
    <p:sldId id="270" r:id="rId8"/>
    <p:sldId id="271" r:id="rId9"/>
    <p:sldId id="272" r:id="rId10"/>
    <p:sldId id="273" r:id="rId11"/>
    <p:sldId id="260" r:id="rId12"/>
    <p:sldId id="269" r:id="rId13"/>
    <p:sldId id="266" r:id="rId14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E79"/>
    <a:srgbClr val="0100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95" autoAdjust="0"/>
    <p:restoredTop sz="88113" autoAdjust="0"/>
  </p:normalViewPr>
  <p:slideViewPr>
    <p:cSldViewPr snapToGrid="0">
      <p:cViewPr>
        <p:scale>
          <a:sx n="140" d="100"/>
          <a:sy n="140" d="100"/>
        </p:scale>
        <p:origin x="1672" y="3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454"/>
    </p:cViewPr>
  </p:sorterViewPr>
  <p:notesViewPr>
    <p:cSldViewPr snapToGrid="0">
      <p:cViewPr varScale="1">
        <p:scale>
          <a:sx n="88" d="100"/>
          <a:sy n="88" d="100"/>
        </p:scale>
        <p:origin x="936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6DB527-D2C2-044C-AA42-4C2CA16B49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CA14C3-B770-B343-B2C0-364971C718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AF0A9-2175-754F-948A-18E77B92E333}" type="datetimeFigureOut">
              <a:rPr lang="en-US" smtClean="0"/>
              <a:t>6/23/18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C0862E-FD70-1A49-8DF4-AFA84C61CFE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F46F9E-1756-5440-BAA1-A45A9A7563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674E78-0E04-7F4A-ADD7-9E7EA0382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73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</a:lstStyle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658444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1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1160463" y="698500"/>
            <a:ext cx="4538662" cy="3403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912812" y="4343400"/>
            <a:ext cx="5032374" cy="4113211"/>
          </a:xfrm>
          <a:prstGeom prst="rect">
            <a:avLst/>
          </a:prstGeom>
          <a:noFill/>
          <a:ln>
            <a:noFill/>
          </a:ln>
        </p:spPr>
        <p:txBody>
          <a:bodyPr lIns="90450" tIns="44425" rIns="90450" bIns="44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title of my project is “What should we watch tonight?”: A movie recommender system.</a:t>
            </a:r>
          </a:p>
        </p:txBody>
      </p:sp>
    </p:spTree>
    <p:extLst>
      <p:ext uri="{BB962C8B-B14F-4D97-AF65-F5344CB8AC3E}">
        <p14:creationId xmlns:p14="http://schemas.microsoft.com/office/powerpoint/2010/main" val="8423042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build my collaborative filtering model, I used singular value decomposition or SVD.  </a:t>
            </a:r>
          </a:p>
          <a:p>
            <a:r>
              <a:rPr lang="en-US" dirty="0"/>
              <a:t>SVD is a technique to do matrix factorization in order to decompose a matrix into three smaller matrices with very specific properties.</a:t>
            </a:r>
          </a:p>
          <a:p>
            <a:r>
              <a:rPr lang="en-US" dirty="0"/>
              <a:t>One of the free parameters in SVD is k, which corresponds to the number of components.  By adjusting k, we can reduce the number of components used to describe a matrix to one with a lower rank.  This technique allows us to approximate our original matrix to one with fewer features.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184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2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160463" y="698500"/>
            <a:ext cx="4538662" cy="3403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912812" y="4343400"/>
            <a:ext cx="5032374" cy="4113211"/>
          </a:xfrm>
          <a:prstGeom prst="rect">
            <a:avLst/>
          </a:prstGeom>
          <a:noFill/>
          <a:ln>
            <a:noFill/>
          </a:ln>
        </p:spPr>
        <p:txBody>
          <a:bodyPr lIns="91400" tIns="45700" rIns="914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 goal was to build a movie recommender system that would allow me to take control over the movies I watch and not depend on platforms such as Netflix or Amazon to feed me movie recommendations.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wanted to provide top recommended movies and a predicted score both for individuals and for couples.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1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-Click-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Sometimes it can be challenging to come to agreement over what to watch with your loved ones, so I want to try to prevent scenes like this from happening.</a:t>
            </a:r>
          </a:p>
        </p:txBody>
      </p:sp>
    </p:spTree>
    <p:extLst>
      <p:ext uri="{BB962C8B-B14F-4D97-AF65-F5344CB8AC3E}">
        <p14:creationId xmlns:p14="http://schemas.microsoft.com/office/powerpoint/2010/main" val="3225772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my movie recommender system, I used the </a:t>
            </a:r>
            <a:r>
              <a:rPr lang="en-US" dirty="0" err="1"/>
              <a:t>MovieLens</a:t>
            </a:r>
            <a:r>
              <a:rPr lang="en-US" dirty="0"/>
              <a:t> 20 Million Dataset.</a:t>
            </a:r>
          </a:p>
          <a:p>
            <a:r>
              <a:rPr lang="en-US" dirty="0"/>
              <a:t>This dataset consists of 20 Million unique ratings from 138,000 users and 27,000 different movies.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382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chose to implement a collaborative filtering approach form my movie recommender.  Collaborative filtering</a:t>
            </a: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a technique to recommend movies to a user based on finding other users with </a:t>
            </a: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similar tastes. </a:t>
            </a:r>
            <a:endParaRPr lang="en-US"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-Click-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483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00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I’d like to discuss some results of my recommender.  These results are for a user that enjoys thrillers.  This user rated movies such as The Godfather, Hannibal, and Fight Club very high.</a:t>
            </a:r>
          </a:p>
          <a:p>
            <a:r>
              <a:rPr lang="en-US" b="1" dirty="0"/>
              <a:t>-Click-</a:t>
            </a:r>
          </a:p>
          <a:p>
            <a:r>
              <a:rPr lang="en-US" b="0" dirty="0"/>
              <a:t>These are this user’s recommendations and some of the recommendations included Shawshank Redemption, Silence of the Lambs, and Pulp Fiction.  So, the recommender appears to be doing a decent job.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580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main goals I wanted to achieve for my project was to build a robust recommender that also works for couples.  This is a challenging problem due to the fact that a recommender has to treat the couple as almost a single user with dual personalities.</a:t>
            </a:r>
          </a:p>
          <a:p>
            <a:r>
              <a:rPr lang="en-US" b="0" dirty="0"/>
              <a:t>My solution for this problem was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Create separate recommendations for each member of the couple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Merge the two lists using a group rating function.  This group rating function calculates the average predicted score minus a penalty term that is proportional to the difference of the two ratings.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-Click-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So for a movie like Pi, User1 and User2 might have dissimilar predicted scores.  The average score is 4.0 and the group rating score is 3.6.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For A Beautiful Mind, the </a:t>
            </a:r>
            <a:r>
              <a:rPr lang="en-US" b="0" dirty="0" err="1"/>
              <a:t>predcited</a:t>
            </a:r>
            <a:r>
              <a:rPr lang="en-US" b="0" dirty="0"/>
              <a:t> scores might be similar.  The average score is still 4.0, but the group rating is now 3.92, since the different is small.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443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tested my movie recommender for couples on my better half and I and the results helped to provide confirmation of my model.  Namely, many of the movies recommended were ones we have already seen and also really liked. </a:t>
            </a:r>
            <a:r>
              <a:rPr lang="en-US" b="1" dirty="0"/>
              <a:t>–Click-</a:t>
            </a:r>
            <a:r>
              <a:rPr lang="en-US" dirty="0"/>
              <a:t>  There were definitely some new ones in there, so I’m excited to check those out as well. </a:t>
            </a:r>
            <a:r>
              <a:rPr lang="en-US" b="1" dirty="0"/>
              <a:t>-Click-</a:t>
            </a:r>
          </a:p>
          <a:p>
            <a:r>
              <a:rPr lang="en-US" b="0" dirty="0"/>
              <a:t>My hope is that my recommender will help to avoid confrontation and lead to happy movie watching.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2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many ways that I would like to extend this work in the future.  </a:t>
            </a:r>
          </a:p>
          <a:p>
            <a:r>
              <a:rPr lang="en-US" dirty="0"/>
              <a:t>For starters, I would make use of another dataset that has user specified tags for each movie and do some topic modeling on these tags.</a:t>
            </a:r>
          </a:p>
          <a:p>
            <a:r>
              <a:rPr lang="en-US" dirty="0"/>
              <a:t>With these topics, I could then incorporate some content-based features in order to build a hybrid model.</a:t>
            </a:r>
          </a:p>
          <a:p>
            <a:r>
              <a:rPr lang="en-US" dirty="0"/>
              <a:t>Lastly, I would like to build a web application (likely with Flask) to allow anybody who is interested to upload their own unique ratings and see their list of recommended movies.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693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556790" y="6333133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/>
                <a:sym typeface="Arial"/>
                <a:rtl val="0"/>
              </a:defRPr>
            </a:lvl1pPr>
          </a:lstStyle>
          <a:p>
            <a:pPr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mtClean="0"/>
              <a:pPr>
                <a:buClr>
                  <a:schemeClr val="lt1"/>
                </a:buClr>
                <a:buSzPct val="25000"/>
                <a:buFont typeface="Arial"/>
                <a:buNone/>
              </a:pPr>
              <a:t>‹#›</a:t>
            </a:fld>
            <a:endParaRPr lang="en-US" dirty="0"/>
          </a:p>
        </p:txBody>
      </p:sp>
      <p:sp>
        <p:nvSpPr>
          <p:cNvPr id="19" name="Shape 19"/>
          <p:cNvSpPr txBox="1"/>
          <p:nvPr/>
        </p:nvSpPr>
        <p:spPr>
          <a:xfrm>
            <a:off x="2360075" y="1298233"/>
            <a:ext cx="1269899" cy="45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24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EEC3C4-DBBE-864C-B8B7-01C7AD531F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926" y="73152"/>
            <a:ext cx="874517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Insert assertion here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rtion Evid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926" y="73152"/>
            <a:ext cx="874517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Insert assertion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57613" y="2433675"/>
            <a:ext cx="204478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b="1" dirty="0">
                <a:latin typeface="Calibri" panose="020F0502020204030204" pitchFamily="34" charset="0"/>
              </a:rPr>
              <a:t>Insert text here</a:t>
            </a:r>
            <a:endParaRPr lang="en-US" dirty="0"/>
          </a:p>
        </p:txBody>
      </p:sp>
      <p:sp>
        <p:nvSpPr>
          <p:cNvPr id="6" name="Shape 18"/>
          <p:cNvSpPr txBox="1">
            <a:spLocks noGrp="1"/>
          </p:cNvSpPr>
          <p:nvPr>
            <p:ph type="sldNum" idx="12"/>
          </p:nvPr>
        </p:nvSpPr>
        <p:spPr>
          <a:xfrm>
            <a:off x="8556790" y="6333133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/>
                <a:sym typeface="Arial"/>
                <a:rtl val="0"/>
              </a:defRPr>
            </a:lvl1pPr>
          </a:lstStyle>
          <a:p>
            <a:pPr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mtClean="0"/>
              <a:pPr>
                <a:buClr>
                  <a:schemeClr val="lt1"/>
                </a:buClr>
                <a:buSzPct val="25000"/>
                <a:buFont typeface="Arial"/>
                <a:buNone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470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057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8556790" y="6333133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</a:lstStyle>
          <a:p>
            <a:pPr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mtClean="0"/>
              <a:pPr>
                <a:buClr>
                  <a:schemeClr val="lt1"/>
                </a:buClr>
                <a:buSzPct val="25000"/>
                <a:buFont typeface="Arial"/>
                <a:buNone/>
              </a:pPr>
              <a:t>‹#›</a:t>
            </a:fld>
            <a:endParaRPr lang="en-US"/>
          </a:p>
        </p:txBody>
      </p:sp>
      <p:sp>
        <p:nvSpPr>
          <p:cNvPr id="13" name="Shape 13"/>
          <p:cNvSpPr txBox="1"/>
          <p:nvPr/>
        </p:nvSpPr>
        <p:spPr>
          <a:xfrm>
            <a:off x="4773075" y="2681133"/>
            <a:ext cx="1862699" cy="67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24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14"/>
          <p:cNvSpPr txBox="1"/>
          <p:nvPr/>
        </p:nvSpPr>
        <p:spPr>
          <a:xfrm>
            <a:off x="3751625" y="2257133"/>
            <a:ext cx="5309399" cy="82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0"/>
              </a:spcBef>
              <a:buNone/>
            </a:pP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Shape 15"/>
          <p:cNvSpPr txBox="1"/>
          <p:nvPr/>
        </p:nvSpPr>
        <p:spPr>
          <a:xfrm>
            <a:off x="3714750" y="2330866"/>
            <a:ext cx="5309399" cy="82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sz="2400" b="1"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0"/>
              </a:spcBef>
              <a:buNone/>
            </a:pP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hape 16"/>
          <p:cNvSpPr txBox="1"/>
          <p:nvPr/>
        </p:nvSpPr>
        <p:spPr>
          <a:xfrm>
            <a:off x="4341550" y="2908500"/>
            <a:ext cx="5309399" cy="82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</p:sldLayoutIdLst>
  <p:hf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bwsturm@gmail.com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11" Type="http://schemas.openxmlformats.org/officeDocument/2006/relationships/image" Target="../media/image35.jpg"/><Relationship Id="rId5" Type="http://schemas.openxmlformats.org/officeDocument/2006/relationships/image" Target="../media/image29.jpg"/><Relationship Id="rId10" Type="http://schemas.openxmlformats.org/officeDocument/2006/relationships/image" Target="../media/image34.jpg"/><Relationship Id="rId4" Type="http://schemas.openxmlformats.org/officeDocument/2006/relationships/image" Target="../media/image28.jpg"/><Relationship Id="rId9" Type="http://schemas.openxmlformats.org/officeDocument/2006/relationships/image" Target="../media/image3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12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8.jpg"/><Relationship Id="rId10" Type="http://schemas.openxmlformats.org/officeDocument/2006/relationships/image" Target="../media/image13.jp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9.jp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1.jpg"/><Relationship Id="rId9" Type="http://schemas.openxmlformats.org/officeDocument/2006/relationships/image" Target="../media/image24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/>
        </p:nvSpPr>
        <p:spPr>
          <a:xfrm>
            <a:off x="170687" y="76200"/>
            <a:ext cx="7424263" cy="11079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3600" b="1" i="0" u="none" strike="noStrike" cap="none" baseline="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What should we watch tonight?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3600" b="1" i="0" u="none" strike="noStrike" cap="none" baseline="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 Movie Recommender System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88670" y="24460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077D36-5912-194E-88B6-0382F2F41CEC}"/>
              </a:ext>
            </a:extLst>
          </p:cNvPr>
          <p:cNvSpPr txBox="1"/>
          <p:nvPr/>
        </p:nvSpPr>
        <p:spPr>
          <a:xfrm>
            <a:off x="170686" y="2122854"/>
            <a:ext cx="3602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</a:rPr>
              <a:t>Benjamin W. Sturm</a:t>
            </a:r>
          </a:p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June 27, 2018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348879-03D3-6744-8120-D582D8D60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29423"/>
            <a:ext cx="9144000" cy="1294605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0F6F9-5676-4C4F-A8ED-46A6797EF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38" y="786384"/>
            <a:ext cx="8745176" cy="492443"/>
          </a:xfrm>
        </p:spPr>
        <p:txBody>
          <a:bodyPr/>
          <a:lstStyle/>
          <a:p>
            <a:pPr algn="ctr"/>
            <a:r>
              <a:rPr lang="en-US" sz="3200" dirty="0"/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4AA125-8F88-414C-92A3-ED55C14C8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72" y="1901952"/>
            <a:ext cx="2054352" cy="30815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0FC69B-A250-E44B-9FFB-D371847CC8E4}"/>
              </a:ext>
            </a:extLst>
          </p:cNvPr>
          <p:cNvSpPr txBox="1"/>
          <p:nvPr/>
        </p:nvSpPr>
        <p:spPr>
          <a:xfrm>
            <a:off x="3794760" y="2249424"/>
            <a:ext cx="395020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</a:rPr>
              <a:t>Benjamin W. Sturm, Ph.D.</a:t>
            </a:r>
          </a:p>
          <a:p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email: 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hlinkClick r:id="rId3"/>
              </a:rPr>
              <a:t>bwsturm@gmail.com</a:t>
            </a:r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LinkedIn:  </a:t>
            </a:r>
            <a:r>
              <a:rPr lang="en-US" sz="2000" b="1" dirty="0" err="1">
                <a:solidFill>
                  <a:schemeClr val="bg1"/>
                </a:solidFill>
                <a:latin typeface="Calibri" panose="020F0502020204030204" pitchFamily="34" charset="0"/>
              </a:rPr>
              <a:t>bwsturm</a:t>
            </a:r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r>
              <a:rPr lang="en-US" sz="2000" b="1" dirty="0" err="1">
                <a:solidFill>
                  <a:schemeClr val="bg1"/>
                </a:solidFill>
                <a:latin typeface="Calibri" panose="020F0502020204030204" pitchFamily="34" charset="0"/>
              </a:rPr>
              <a:t>Github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: </a:t>
            </a:r>
            <a:r>
              <a:rPr lang="en-US" sz="2000" b="1" dirty="0" err="1">
                <a:solidFill>
                  <a:schemeClr val="bg1"/>
                </a:solidFill>
                <a:latin typeface="Calibri" panose="020F0502020204030204" pitchFamily="34" charset="0"/>
              </a:rPr>
              <a:t>bwsturm</a:t>
            </a:r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135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B219E-3C5D-D343-857A-28D74C6DE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184" y="73152"/>
            <a:ext cx="8719918" cy="430887"/>
          </a:xfrm>
        </p:spPr>
        <p:txBody>
          <a:bodyPr/>
          <a:lstStyle/>
          <a:p>
            <a:r>
              <a:rPr lang="en-US" dirty="0"/>
              <a:t>Appendix: SVD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546E25-F59F-9C4E-A672-32DE93BB16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8324" y="4886818"/>
            <a:ext cx="8336692" cy="1846659"/>
          </a:xfrm>
        </p:spPr>
        <p:txBody>
          <a:bodyPr/>
          <a:lstStyle/>
          <a:p>
            <a:r>
              <a:rPr lang="en-US" sz="2000" dirty="0"/>
              <a:t>SVD is a powerful technique to achieve dimensionality reduction on a large matrix.</a:t>
            </a:r>
          </a:p>
          <a:p>
            <a:endParaRPr lang="en-US" sz="2000" dirty="0"/>
          </a:p>
          <a:p>
            <a:r>
              <a:rPr lang="en-US" sz="2000" dirty="0"/>
              <a:t>We can reduce a matrix with a large number of features to one with a smaller subset of features that allows us to approximate the original matrix</a:t>
            </a:r>
          </a:p>
          <a:p>
            <a:r>
              <a:rPr lang="en-US" sz="2000" dirty="0"/>
              <a:t>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133F1E-6DBA-2C44-ABBD-0E4E6466AB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mtClean="0"/>
              <a:pPr>
                <a:buClr>
                  <a:schemeClr val="lt1"/>
                </a:buClr>
                <a:buSzPct val="25000"/>
                <a:buFont typeface="Arial"/>
                <a:buNone/>
              </a:pPr>
              <a:t>11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4B1C38-A5C5-F347-B4DC-6C55E7F76EA5}"/>
              </a:ext>
            </a:extLst>
          </p:cNvPr>
          <p:cNvSpPr/>
          <p:nvPr/>
        </p:nvSpPr>
        <p:spPr>
          <a:xfrm>
            <a:off x="858173" y="2142980"/>
            <a:ext cx="1692584" cy="1491049"/>
          </a:xfrm>
          <a:prstGeom prst="rect">
            <a:avLst/>
          </a:prstGeom>
          <a:solidFill>
            <a:srgbClr val="FF7E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Movie Ratings</a:t>
            </a:r>
          </a:p>
          <a:p>
            <a:pPr algn="ctr"/>
            <a:r>
              <a:rPr lang="en-US" b="1" dirty="0"/>
              <a:t>matrix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9DA6EF-8533-7048-8AE7-675E3C4A4457}"/>
              </a:ext>
            </a:extLst>
          </p:cNvPr>
          <p:cNvSpPr txBox="1"/>
          <p:nvPr/>
        </p:nvSpPr>
        <p:spPr>
          <a:xfrm rot="16200000">
            <a:off x="329502" y="2703837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</a:rPr>
              <a:t>users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A21AE-507A-BD4A-8C2A-45F45897C2FB}"/>
              </a:ext>
            </a:extLst>
          </p:cNvPr>
          <p:cNvSpPr txBox="1"/>
          <p:nvPr/>
        </p:nvSpPr>
        <p:spPr>
          <a:xfrm>
            <a:off x="1270692" y="1748223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</a:rPr>
              <a:t>movies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0A7AFA-63F0-A549-8C54-4452433FD7BB}"/>
              </a:ext>
            </a:extLst>
          </p:cNvPr>
          <p:cNvSpPr txBox="1"/>
          <p:nvPr/>
        </p:nvSpPr>
        <p:spPr>
          <a:xfrm>
            <a:off x="2660237" y="265767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</a:rPr>
              <a:t>=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E7F2C8-0BFE-154D-AE2B-4ADC07E82035}"/>
              </a:ext>
            </a:extLst>
          </p:cNvPr>
          <p:cNvSpPr/>
          <p:nvPr/>
        </p:nvSpPr>
        <p:spPr>
          <a:xfrm>
            <a:off x="3294551" y="2142980"/>
            <a:ext cx="873210" cy="149104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User matrix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63E9D1-AFBF-7D4C-9640-FF6F6581D1A2}"/>
              </a:ext>
            </a:extLst>
          </p:cNvPr>
          <p:cNvSpPr txBox="1"/>
          <p:nvPr/>
        </p:nvSpPr>
        <p:spPr>
          <a:xfrm rot="16200000">
            <a:off x="2760752" y="2703838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</a:rPr>
              <a:t>users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863811-612A-BC40-B841-3044D630F4B3}"/>
              </a:ext>
            </a:extLst>
          </p:cNvPr>
          <p:cNvSpPr txBox="1"/>
          <p:nvPr/>
        </p:nvSpPr>
        <p:spPr>
          <a:xfrm>
            <a:off x="3583519" y="174822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</a:rPr>
              <a:t>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AB90E-6811-0C4F-A78F-2AE7C0D599D9}"/>
              </a:ext>
            </a:extLst>
          </p:cNvPr>
          <p:cNvSpPr txBox="1"/>
          <p:nvPr/>
        </p:nvSpPr>
        <p:spPr>
          <a:xfrm>
            <a:off x="4274853" y="2657669"/>
            <a:ext cx="266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</a:rPr>
              <a:t>·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F1AB73-7AB4-1046-B0C3-87B53C9A64F6}"/>
              </a:ext>
            </a:extLst>
          </p:cNvPr>
          <p:cNvSpPr/>
          <p:nvPr/>
        </p:nvSpPr>
        <p:spPr>
          <a:xfrm>
            <a:off x="4876216" y="2544498"/>
            <a:ext cx="922638" cy="84125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weights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116156-3ABF-3F4B-BCC3-8D4A9EB65628}"/>
              </a:ext>
            </a:extLst>
          </p:cNvPr>
          <p:cNvSpPr txBox="1"/>
          <p:nvPr/>
        </p:nvSpPr>
        <p:spPr>
          <a:xfrm>
            <a:off x="4552151" y="270383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</a:rPr>
              <a:t>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A9C75D-C472-B94D-8ED6-EAD8023AF934}"/>
              </a:ext>
            </a:extLst>
          </p:cNvPr>
          <p:cNvSpPr txBox="1"/>
          <p:nvPr/>
        </p:nvSpPr>
        <p:spPr>
          <a:xfrm>
            <a:off x="5189898" y="211755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</a:rPr>
              <a:t>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E2AC99-563E-3149-8FE9-F544C8A9A1BF}"/>
              </a:ext>
            </a:extLst>
          </p:cNvPr>
          <p:cNvSpPr/>
          <p:nvPr/>
        </p:nvSpPr>
        <p:spPr>
          <a:xfrm>
            <a:off x="6606162" y="2544498"/>
            <a:ext cx="1713470" cy="84125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Movies </a:t>
            </a:r>
          </a:p>
          <a:p>
            <a:pPr algn="ctr"/>
            <a:r>
              <a:rPr lang="en-US" b="1" dirty="0"/>
              <a:t>matrix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BA27AE-C7B0-724A-ACBA-A18B51DD6BBF}"/>
              </a:ext>
            </a:extLst>
          </p:cNvPr>
          <p:cNvSpPr txBox="1"/>
          <p:nvPr/>
        </p:nvSpPr>
        <p:spPr>
          <a:xfrm>
            <a:off x="5981488" y="2657669"/>
            <a:ext cx="221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</a:rPr>
              <a:t>·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38AA53-E802-BA41-AE2C-100C2A58C561}"/>
              </a:ext>
            </a:extLst>
          </p:cNvPr>
          <p:cNvSpPr txBox="1"/>
          <p:nvPr/>
        </p:nvSpPr>
        <p:spPr>
          <a:xfrm>
            <a:off x="6310888" y="270383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</a:rPr>
              <a:t>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BF8290-3967-4D41-B066-39F87327645A}"/>
              </a:ext>
            </a:extLst>
          </p:cNvPr>
          <p:cNvSpPr txBox="1"/>
          <p:nvPr/>
        </p:nvSpPr>
        <p:spPr>
          <a:xfrm>
            <a:off x="6957354" y="2184546"/>
            <a:ext cx="1362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</a:rPr>
              <a:t>movies</a:t>
            </a:r>
          </a:p>
        </p:txBody>
      </p:sp>
    </p:spTree>
    <p:extLst>
      <p:ext uri="{BB962C8B-B14F-4D97-AF65-F5344CB8AC3E}">
        <p14:creationId xmlns:p14="http://schemas.microsoft.com/office/powerpoint/2010/main" val="2948608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2BBB0-928E-664E-9F98-F38F7684B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26" y="73152"/>
            <a:ext cx="8745176" cy="430887"/>
          </a:xfrm>
        </p:spPr>
        <p:txBody>
          <a:bodyPr/>
          <a:lstStyle/>
          <a:p>
            <a:r>
              <a:rPr lang="en-US" dirty="0"/>
              <a:t>Recommendations for a user that enjoys Rom Coms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4EF7F-7191-BA40-BBC2-A74EAFDCA5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mtClean="0"/>
              <a:pPr>
                <a:buClr>
                  <a:schemeClr val="lt1"/>
                </a:buClr>
                <a:buSzPct val="25000"/>
                <a:buFont typeface="Arial"/>
                <a:buNone/>
              </a:pPr>
              <a:t>12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394EB2C-5A83-BC40-9FE3-0BDB2CEB6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485030"/>
              </p:ext>
            </p:extLst>
          </p:nvPr>
        </p:nvGraphicFramePr>
        <p:xfrm>
          <a:off x="710184" y="1221723"/>
          <a:ext cx="7427976" cy="1775919"/>
        </p:xfrm>
        <a:graphic>
          <a:graphicData uri="http://schemas.openxmlformats.org/drawingml/2006/table">
            <a:tbl>
              <a:tblPr firstRow="1" bandRow="1"/>
              <a:tblGrid>
                <a:gridCol w="1237996">
                  <a:extLst>
                    <a:ext uri="{9D8B030D-6E8A-4147-A177-3AD203B41FA5}">
                      <a16:colId xmlns:a16="http://schemas.microsoft.com/office/drawing/2014/main" val="1192217292"/>
                    </a:ext>
                  </a:extLst>
                </a:gridCol>
                <a:gridCol w="1237996">
                  <a:extLst>
                    <a:ext uri="{9D8B030D-6E8A-4147-A177-3AD203B41FA5}">
                      <a16:colId xmlns:a16="http://schemas.microsoft.com/office/drawing/2014/main" val="783419426"/>
                    </a:ext>
                  </a:extLst>
                </a:gridCol>
                <a:gridCol w="1237996">
                  <a:extLst>
                    <a:ext uri="{9D8B030D-6E8A-4147-A177-3AD203B41FA5}">
                      <a16:colId xmlns:a16="http://schemas.microsoft.com/office/drawing/2014/main" val="712387951"/>
                    </a:ext>
                  </a:extLst>
                </a:gridCol>
                <a:gridCol w="1237996">
                  <a:extLst>
                    <a:ext uri="{9D8B030D-6E8A-4147-A177-3AD203B41FA5}">
                      <a16:colId xmlns:a16="http://schemas.microsoft.com/office/drawing/2014/main" val="1204268892"/>
                    </a:ext>
                  </a:extLst>
                </a:gridCol>
                <a:gridCol w="1237996">
                  <a:extLst>
                    <a:ext uri="{9D8B030D-6E8A-4147-A177-3AD203B41FA5}">
                      <a16:colId xmlns:a16="http://schemas.microsoft.com/office/drawing/2014/main" val="1588860143"/>
                    </a:ext>
                  </a:extLst>
                </a:gridCol>
                <a:gridCol w="1237996">
                  <a:extLst>
                    <a:ext uri="{9D8B030D-6E8A-4147-A177-3AD203B41FA5}">
                      <a16:colId xmlns:a16="http://schemas.microsoft.com/office/drawing/2014/main" val="4088310850"/>
                    </a:ext>
                  </a:extLst>
                </a:gridCol>
              </a:tblGrid>
              <a:tr h="134654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Movie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615394"/>
                  </a:ext>
                </a:extLst>
              </a:tr>
              <a:tr h="42937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Rating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5.0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5.0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5.0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1.0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1.0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911126"/>
                  </a:ext>
                </a:extLst>
              </a:tr>
            </a:tbl>
          </a:graphicData>
        </a:graphic>
      </p:graphicFrame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6225211-929F-BC4C-800C-3F53DEFCD1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981" y="678215"/>
            <a:ext cx="2044788" cy="369332"/>
          </a:xfrm>
        </p:spPr>
        <p:txBody>
          <a:bodyPr/>
          <a:lstStyle/>
          <a:p>
            <a:r>
              <a:rPr lang="en-US" dirty="0"/>
              <a:t>User Ratings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8F44FB8-A713-7042-8C2B-EDB977347A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405181"/>
              </p:ext>
            </p:extLst>
          </p:nvPr>
        </p:nvGraphicFramePr>
        <p:xfrm>
          <a:off x="710184" y="4165031"/>
          <a:ext cx="7427976" cy="1925667"/>
        </p:xfrm>
        <a:graphic>
          <a:graphicData uri="http://schemas.openxmlformats.org/drawingml/2006/table">
            <a:tbl>
              <a:tblPr firstRow="1" bandRow="1"/>
              <a:tblGrid>
                <a:gridCol w="1237996">
                  <a:extLst>
                    <a:ext uri="{9D8B030D-6E8A-4147-A177-3AD203B41FA5}">
                      <a16:colId xmlns:a16="http://schemas.microsoft.com/office/drawing/2014/main" val="1192217292"/>
                    </a:ext>
                  </a:extLst>
                </a:gridCol>
                <a:gridCol w="1237996">
                  <a:extLst>
                    <a:ext uri="{9D8B030D-6E8A-4147-A177-3AD203B41FA5}">
                      <a16:colId xmlns:a16="http://schemas.microsoft.com/office/drawing/2014/main" val="783419426"/>
                    </a:ext>
                  </a:extLst>
                </a:gridCol>
                <a:gridCol w="1237996">
                  <a:extLst>
                    <a:ext uri="{9D8B030D-6E8A-4147-A177-3AD203B41FA5}">
                      <a16:colId xmlns:a16="http://schemas.microsoft.com/office/drawing/2014/main" val="712387951"/>
                    </a:ext>
                  </a:extLst>
                </a:gridCol>
                <a:gridCol w="1237996">
                  <a:extLst>
                    <a:ext uri="{9D8B030D-6E8A-4147-A177-3AD203B41FA5}">
                      <a16:colId xmlns:a16="http://schemas.microsoft.com/office/drawing/2014/main" val="1204268892"/>
                    </a:ext>
                  </a:extLst>
                </a:gridCol>
                <a:gridCol w="1237996">
                  <a:extLst>
                    <a:ext uri="{9D8B030D-6E8A-4147-A177-3AD203B41FA5}">
                      <a16:colId xmlns:a16="http://schemas.microsoft.com/office/drawing/2014/main" val="1588860143"/>
                    </a:ext>
                  </a:extLst>
                </a:gridCol>
                <a:gridCol w="1237996">
                  <a:extLst>
                    <a:ext uri="{9D8B030D-6E8A-4147-A177-3AD203B41FA5}">
                      <a16:colId xmlns:a16="http://schemas.microsoft.com/office/drawing/2014/main" val="4088310850"/>
                    </a:ext>
                  </a:extLst>
                </a:gridCol>
              </a:tblGrid>
              <a:tr h="134654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Movie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615394"/>
                  </a:ext>
                </a:extLst>
              </a:tr>
              <a:tr h="42937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/>
                        <a:t>PredictedRating</a:t>
                      </a:r>
                      <a:endParaRPr lang="en-US" sz="16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4.3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4.3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4.3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4.2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4.2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911126"/>
                  </a:ext>
                </a:extLst>
              </a:tr>
            </a:tbl>
          </a:graphicData>
        </a:graphic>
      </p:graphicFrame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5A5E31A-3C62-A64D-AA7D-9639043A7BF5}"/>
              </a:ext>
            </a:extLst>
          </p:cNvPr>
          <p:cNvSpPr txBox="1">
            <a:spLocks/>
          </p:cNvSpPr>
          <p:nvPr/>
        </p:nvSpPr>
        <p:spPr>
          <a:xfrm>
            <a:off x="472981" y="3678874"/>
            <a:ext cx="322437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 baseline="0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dirty="0"/>
              <a:t>Top Recommendations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71962B0-901D-6D4E-AD6E-7454415A0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529" y="1312100"/>
            <a:ext cx="792480" cy="11887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A6EADE-531E-AB47-9419-7B7A4B0CD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483" y="1312100"/>
            <a:ext cx="792480" cy="11887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21106B-D793-AE4F-B9A3-FA2A3E28C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437" y="1322638"/>
            <a:ext cx="792480" cy="11887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71993CA-03F0-B545-9FAC-F52803E79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945" y="1326051"/>
            <a:ext cx="792480" cy="118872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F34A942-0EAC-4E4C-9AFA-340048CB0D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7188" y="4268262"/>
            <a:ext cx="802874" cy="118872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111B8B1-9126-6E49-8B25-9845F38915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6325" y="4268262"/>
            <a:ext cx="821915" cy="118872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81D4FD5-7692-1E42-8660-76545AE691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7437" y="4299437"/>
            <a:ext cx="792480" cy="118872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E2C9A9F-084C-F744-81A0-09FE2FB4BD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2927" y="4268262"/>
            <a:ext cx="792480" cy="11887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88872AF-55F0-554A-BB6B-70FD61D645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3810" y="4268262"/>
            <a:ext cx="792480" cy="11887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1A6A3F1-9D70-724D-9C34-E216218233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27840" y="1322638"/>
            <a:ext cx="792480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447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45B2F-9120-A846-AC4E-6C4517E87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26" y="73152"/>
            <a:ext cx="8745176" cy="492443"/>
          </a:xfrm>
        </p:spPr>
        <p:txBody>
          <a:bodyPr/>
          <a:lstStyle/>
          <a:p>
            <a:r>
              <a:rPr lang="en-US" sz="3200" dirty="0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7EB70-C771-D94E-96C2-B30CB2DC76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8926" y="1029878"/>
            <a:ext cx="6830060" cy="301621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Goals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Data Description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Data Pipeline / Model Tuning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Results for Single User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Results for Couple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Summary/Outlook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C31A09-D786-7E4C-87BD-87B2F22AAD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mtClean="0"/>
              <a:pPr>
                <a:buClr>
                  <a:schemeClr val="lt1"/>
                </a:buClr>
                <a:buSzPct val="25000"/>
                <a:buFont typeface="Arial"/>
                <a:buNone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784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ABCA9-0ADB-4449-B1DC-C43FCF8AA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32" y="73152"/>
            <a:ext cx="8752869" cy="492443"/>
          </a:xfrm>
        </p:spPr>
        <p:txBody>
          <a:bodyPr/>
          <a:lstStyle/>
          <a:p>
            <a:r>
              <a:rPr lang="en-US" sz="3200" dirty="0"/>
              <a:t>Recommender System 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834B74-96F0-5649-9566-747B5D0568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1231" y="925033"/>
            <a:ext cx="8643791" cy="2954655"/>
          </a:xfrm>
        </p:spPr>
        <p:txBody>
          <a:bodyPr/>
          <a:lstStyle/>
          <a:p>
            <a:r>
              <a:rPr lang="en-US" dirty="0"/>
              <a:t>To build a recommender system to take control over the movies I watch</a:t>
            </a:r>
          </a:p>
          <a:p>
            <a:endParaRPr lang="en-US" dirty="0"/>
          </a:p>
          <a:p>
            <a:r>
              <a:rPr lang="en-US" dirty="0"/>
              <a:t>To provide top recommended movies and a predicted score</a:t>
            </a:r>
          </a:p>
          <a:p>
            <a:endParaRPr lang="en-US" dirty="0"/>
          </a:p>
          <a:p>
            <a:r>
              <a:rPr lang="en-US" dirty="0"/>
              <a:t>To be able to make recommendations for couples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chemeClr val="lt1"/>
              </a:buClr>
              <a:buSzPct val="25000"/>
              <a:buFont typeface="Arial"/>
              <a:buNone/>
            </a:pPr>
            <a:r>
              <a:rPr lang="en-US" dirty="0"/>
              <a:t>2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F69796-3779-2C41-98A3-B24C94789A1D}"/>
              </a:ext>
            </a:extLst>
          </p:cNvPr>
          <p:cNvSpPr txBox="1"/>
          <p:nvPr/>
        </p:nvSpPr>
        <p:spPr>
          <a:xfrm>
            <a:off x="5705856" y="485241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 err="1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F96369-445F-DF43-80EE-8612461F8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346" y="3879688"/>
            <a:ext cx="3233308" cy="2075434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C4A48-7763-D04C-93F1-B72F16E78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58" y="73152"/>
            <a:ext cx="8703443" cy="492443"/>
          </a:xfrm>
        </p:spPr>
        <p:txBody>
          <a:bodyPr/>
          <a:lstStyle/>
          <a:p>
            <a:r>
              <a:rPr lang="en-US" sz="3200" dirty="0"/>
              <a:t>Movie Recommender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ABDD9-035F-A94A-8127-0F9ED1980C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0658" y="845574"/>
            <a:ext cx="6848568" cy="553997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Employed the </a:t>
            </a:r>
            <a:r>
              <a:rPr lang="en-US" sz="2000" dirty="0" err="1"/>
              <a:t>MovieLens</a:t>
            </a:r>
            <a:r>
              <a:rPr lang="en-US" sz="2000" dirty="0"/>
              <a:t> 20 Million Ratings Dataset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Total number of users: 138,000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Total number of movies: 27,000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Scores range from 0.5 – 5.0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419B3-AD89-624D-9516-CD0DAE4173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mtClean="0"/>
              <a:pPr>
                <a:buClr>
                  <a:schemeClr val="lt1"/>
                </a:buClr>
                <a:buSzPct val="25000"/>
                <a:buFont typeface="Arial"/>
                <a:buNone/>
              </a:pPr>
              <a:t>3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19A848-45E5-0F41-A5C5-8B54F16B6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4915"/>
            <a:ext cx="9144000" cy="248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11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4ECE5840-AD68-554C-B378-644D364F7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809206"/>
            <a:ext cx="8955074" cy="67163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32F925-CBB7-FD45-BD5C-FBA276B23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Modeling Approach &amp; Data Pipeline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53DD9BA-F85E-7444-A4BA-3D4295149D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8388" y="928078"/>
            <a:ext cx="8248402" cy="738664"/>
          </a:xfrm>
        </p:spPr>
        <p:txBody>
          <a:bodyPr/>
          <a:lstStyle/>
          <a:p>
            <a:r>
              <a:rPr lang="en-US" dirty="0"/>
              <a:t>Implemented a collaborative filtering based recommender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881EE-DA6E-1844-B1D2-E313D381A4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mtClean="0"/>
              <a:pPr>
                <a:buClr>
                  <a:schemeClr val="lt1"/>
                </a:buClr>
                <a:buSzPct val="25000"/>
                <a:buFont typeface="Arial"/>
                <a:buNone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75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44644-56A0-064A-A1FD-218D6F73E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Model Tuning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EBBCD0D-3CC1-E44E-BA09-F554BF7D6E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7134" y="1264187"/>
            <a:ext cx="8103906" cy="738664"/>
          </a:xfrm>
        </p:spPr>
        <p:txBody>
          <a:bodyPr/>
          <a:lstStyle/>
          <a:p>
            <a:r>
              <a:rPr lang="en-US" dirty="0"/>
              <a:t>Tuned my model by adjusting the number of components 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A8FE8C-5AD4-244B-8C31-687266C84E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mtClean="0"/>
              <a:pPr>
                <a:buClr>
                  <a:schemeClr val="lt1"/>
                </a:buClr>
                <a:buSzPct val="25000"/>
                <a:buFont typeface="Arial"/>
                <a:buNone/>
              </a:pPr>
              <a:t>5</a:t>
            </a:fld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73F6EE-00E8-0C48-A50E-54EDF3AE9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116615"/>
              </p:ext>
            </p:extLst>
          </p:nvPr>
        </p:nvGraphicFramePr>
        <p:xfrm>
          <a:off x="2261922" y="2613532"/>
          <a:ext cx="4239462" cy="17938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13154">
                  <a:extLst>
                    <a:ext uri="{9D8B030D-6E8A-4147-A177-3AD203B41FA5}">
                      <a16:colId xmlns:a16="http://schemas.microsoft.com/office/drawing/2014/main" val="2831291867"/>
                    </a:ext>
                  </a:extLst>
                </a:gridCol>
                <a:gridCol w="1413154">
                  <a:extLst>
                    <a:ext uri="{9D8B030D-6E8A-4147-A177-3AD203B41FA5}">
                      <a16:colId xmlns:a16="http://schemas.microsoft.com/office/drawing/2014/main" val="1709413496"/>
                    </a:ext>
                  </a:extLst>
                </a:gridCol>
                <a:gridCol w="1413154">
                  <a:extLst>
                    <a:ext uri="{9D8B030D-6E8A-4147-A177-3AD203B41FA5}">
                      <a16:colId xmlns:a16="http://schemas.microsoft.com/office/drawing/2014/main" val="929106841"/>
                    </a:ext>
                  </a:extLst>
                </a:gridCol>
              </a:tblGrid>
              <a:tr h="5658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 Absolute Error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Root Mean Squared Error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4574694"/>
                  </a:ext>
                </a:extLst>
              </a:tr>
              <a:tr h="40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55548348"/>
                  </a:ext>
                </a:extLst>
              </a:tr>
              <a:tr h="40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68450395"/>
                  </a:ext>
                </a:extLst>
              </a:tr>
              <a:tr h="40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16863548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76419C31-8F7F-B548-9360-4CC43F5BCEEB}"/>
              </a:ext>
            </a:extLst>
          </p:cNvPr>
          <p:cNvSpPr/>
          <p:nvPr/>
        </p:nvSpPr>
        <p:spPr>
          <a:xfrm>
            <a:off x="1958875" y="3987528"/>
            <a:ext cx="4825973" cy="4198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A89F29-75E7-A748-8AD2-3C9BCDA3A0DD}"/>
              </a:ext>
            </a:extLst>
          </p:cNvPr>
          <p:cNvSpPr/>
          <p:nvPr/>
        </p:nvSpPr>
        <p:spPr>
          <a:xfrm>
            <a:off x="188926" y="6021427"/>
            <a:ext cx="86377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P.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Cremonesi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R.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Turrin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E.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Lentini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and M.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Matteucci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“An evaluation methodology for recommender systems,” 2008.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1688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EDEAEE2-6A30-5446-B3EF-1ED9B5725D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636085"/>
              </p:ext>
            </p:extLst>
          </p:nvPr>
        </p:nvGraphicFramePr>
        <p:xfrm>
          <a:off x="710184" y="1221723"/>
          <a:ext cx="7427976" cy="1775919"/>
        </p:xfrm>
        <a:graphic>
          <a:graphicData uri="http://schemas.openxmlformats.org/drawingml/2006/table">
            <a:tbl>
              <a:tblPr firstRow="1" bandRow="1"/>
              <a:tblGrid>
                <a:gridCol w="1237996">
                  <a:extLst>
                    <a:ext uri="{9D8B030D-6E8A-4147-A177-3AD203B41FA5}">
                      <a16:colId xmlns:a16="http://schemas.microsoft.com/office/drawing/2014/main" val="1192217292"/>
                    </a:ext>
                  </a:extLst>
                </a:gridCol>
                <a:gridCol w="1237996">
                  <a:extLst>
                    <a:ext uri="{9D8B030D-6E8A-4147-A177-3AD203B41FA5}">
                      <a16:colId xmlns:a16="http://schemas.microsoft.com/office/drawing/2014/main" val="783419426"/>
                    </a:ext>
                  </a:extLst>
                </a:gridCol>
                <a:gridCol w="1237996">
                  <a:extLst>
                    <a:ext uri="{9D8B030D-6E8A-4147-A177-3AD203B41FA5}">
                      <a16:colId xmlns:a16="http://schemas.microsoft.com/office/drawing/2014/main" val="712387951"/>
                    </a:ext>
                  </a:extLst>
                </a:gridCol>
                <a:gridCol w="1237996">
                  <a:extLst>
                    <a:ext uri="{9D8B030D-6E8A-4147-A177-3AD203B41FA5}">
                      <a16:colId xmlns:a16="http://schemas.microsoft.com/office/drawing/2014/main" val="1204268892"/>
                    </a:ext>
                  </a:extLst>
                </a:gridCol>
                <a:gridCol w="1237996">
                  <a:extLst>
                    <a:ext uri="{9D8B030D-6E8A-4147-A177-3AD203B41FA5}">
                      <a16:colId xmlns:a16="http://schemas.microsoft.com/office/drawing/2014/main" val="1588860143"/>
                    </a:ext>
                  </a:extLst>
                </a:gridCol>
                <a:gridCol w="1237996">
                  <a:extLst>
                    <a:ext uri="{9D8B030D-6E8A-4147-A177-3AD203B41FA5}">
                      <a16:colId xmlns:a16="http://schemas.microsoft.com/office/drawing/2014/main" val="4088310850"/>
                    </a:ext>
                  </a:extLst>
                </a:gridCol>
              </a:tblGrid>
              <a:tr h="134654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Movie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615394"/>
                  </a:ext>
                </a:extLst>
              </a:tr>
              <a:tr h="42937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Rating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5.0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5.0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5.0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3.0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1.0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91112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44ADEFD-1044-BE46-B37F-E886227B5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for a user that enjoys Thrillers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9ADC98-7995-A446-9785-333CF806B5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981" y="678215"/>
            <a:ext cx="2044788" cy="369332"/>
          </a:xfrm>
        </p:spPr>
        <p:txBody>
          <a:bodyPr/>
          <a:lstStyle/>
          <a:p>
            <a:r>
              <a:rPr lang="en-US" dirty="0"/>
              <a:t>User Ratings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DE9938-2009-0F4A-82E6-36372F993B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mtClean="0"/>
              <a:pPr>
                <a:buClr>
                  <a:schemeClr val="lt1"/>
                </a:buClr>
                <a:buSzPct val="25000"/>
                <a:buFont typeface="Arial"/>
                <a:buNone/>
              </a:pPr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DD84C7-8711-3745-957C-6AF7F13DA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077" y="1283800"/>
            <a:ext cx="794065" cy="11887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5A248E-9C14-4643-82AF-CA4600A9C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136" y="1283800"/>
            <a:ext cx="799685" cy="11887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E491E4-8259-EA48-BDF0-486FE3B2C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619" y="1283800"/>
            <a:ext cx="802263" cy="11887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D99726-930C-0243-93F1-0EBA0A1E3B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4573" y="1283800"/>
            <a:ext cx="792480" cy="11887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1313C6-ED79-2546-B43E-F78FD18AA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1843" y="1283800"/>
            <a:ext cx="792876" cy="1188720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9D30CDF3-550E-B94D-8E8B-98340684E5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658475"/>
              </p:ext>
            </p:extLst>
          </p:nvPr>
        </p:nvGraphicFramePr>
        <p:xfrm>
          <a:off x="710184" y="4165031"/>
          <a:ext cx="7427976" cy="1925667"/>
        </p:xfrm>
        <a:graphic>
          <a:graphicData uri="http://schemas.openxmlformats.org/drawingml/2006/table">
            <a:tbl>
              <a:tblPr firstRow="1" bandRow="1"/>
              <a:tblGrid>
                <a:gridCol w="1237996">
                  <a:extLst>
                    <a:ext uri="{9D8B030D-6E8A-4147-A177-3AD203B41FA5}">
                      <a16:colId xmlns:a16="http://schemas.microsoft.com/office/drawing/2014/main" val="1192217292"/>
                    </a:ext>
                  </a:extLst>
                </a:gridCol>
                <a:gridCol w="1237996">
                  <a:extLst>
                    <a:ext uri="{9D8B030D-6E8A-4147-A177-3AD203B41FA5}">
                      <a16:colId xmlns:a16="http://schemas.microsoft.com/office/drawing/2014/main" val="783419426"/>
                    </a:ext>
                  </a:extLst>
                </a:gridCol>
                <a:gridCol w="1237996">
                  <a:extLst>
                    <a:ext uri="{9D8B030D-6E8A-4147-A177-3AD203B41FA5}">
                      <a16:colId xmlns:a16="http://schemas.microsoft.com/office/drawing/2014/main" val="712387951"/>
                    </a:ext>
                  </a:extLst>
                </a:gridCol>
                <a:gridCol w="1237996">
                  <a:extLst>
                    <a:ext uri="{9D8B030D-6E8A-4147-A177-3AD203B41FA5}">
                      <a16:colId xmlns:a16="http://schemas.microsoft.com/office/drawing/2014/main" val="1204268892"/>
                    </a:ext>
                  </a:extLst>
                </a:gridCol>
                <a:gridCol w="1237996">
                  <a:extLst>
                    <a:ext uri="{9D8B030D-6E8A-4147-A177-3AD203B41FA5}">
                      <a16:colId xmlns:a16="http://schemas.microsoft.com/office/drawing/2014/main" val="1588860143"/>
                    </a:ext>
                  </a:extLst>
                </a:gridCol>
                <a:gridCol w="1237996">
                  <a:extLst>
                    <a:ext uri="{9D8B030D-6E8A-4147-A177-3AD203B41FA5}">
                      <a16:colId xmlns:a16="http://schemas.microsoft.com/office/drawing/2014/main" val="4088310850"/>
                    </a:ext>
                  </a:extLst>
                </a:gridCol>
              </a:tblGrid>
              <a:tr h="134654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Movie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615394"/>
                  </a:ext>
                </a:extLst>
              </a:tr>
              <a:tr h="42937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/>
                        <a:t>PredictedRating</a:t>
                      </a:r>
                      <a:endParaRPr lang="en-US" sz="16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5.0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5.0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4.9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4.9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4.7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911126"/>
                  </a:ext>
                </a:extLst>
              </a:tr>
            </a:tbl>
          </a:graphicData>
        </a:graphic>
      </p:graphicFrame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82BF3E-049E-2B46-AB0D-B39F36C0E21D}"/>
              </a:ext>
            </a:extLst>
          </p:cNvPr>
          <p:cNvSpPr txBox="1">
            <a:spLocks/>
          </p:cNvSpPr>
          <p:nvPr/>
        </p:nvSpPr>
        <p:spPr>
          <a:xfrm>
            <a:off x="472981" y="3678874"/>
            <a:ext cx="322437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 baseline="0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dirty="0"/>
              <a:t>Top Recommendations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233E83E-F057-E24A-B429-8360F1859E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4077" y="4252954"/>
            <a:ext cx="792480" cy="11887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341CDB3-5EA4-CC49-BA4D-F25730DF43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81341" y="4252954"/>
            <a:ext cx="792480" cy="118872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E51EE92-12D5-1644-B700-F21F09A246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6427" y="4252954"/>
            <a:ext cx="792480" cy="11887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80A1799-21A3-F34E-8C7E-0839522DEC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64573" y="4252954"/>
            <a:ext cx="792480" cy="11887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EB0B8FA-2F83-0942-94CA-BAEA5FCAD6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96071" y="4252954"/>
            <a:ext cx="792480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3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1F1D9-B066-5043-9E57-713130E6B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for Couples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ADD5E4A-FA8A-9C47-B41E-03F6B0E169F3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188926" y="899073"/>
                <a:ext cx="4414879" cy="4179670"/>
              </a:xfrm>
            </p:spPr>
            <p:txBody>
              <a:bodyPr/>
              <a:lstStyle/>
              <a:p>
                <a:r>
                  <a:rPr lang="en-US" dirty="0"/>
                  <a:t>This is a challenging problem due to unique individual preferences</a:t>
                </a:r>
              </a:p>
              <a:p>
                <a:endParaRPr lang="en-US" dirty="0"/>
              </a:p>
              <a:p>
                <a:r>
                  <a:rPr lang="en-US" dirty="0"/>
                  <a:t>My solution: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Create separate recommendations for each member of the couple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Merge the two lists using a group rating function </a:t>
                </a:r>
                <a:r>
                  <a:rPr lang="en-US" sz="2000" i="1" dirty="0"/>
                  <a:t>R</a:t>
                </a:r>
                <a:r>
                  <a:rPr lang="en-US" sz="2000" i="1" baseline="-25000" dirty="0"/>
                  <a:t>G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baseline="-250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𝑮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𝑹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𝑹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baseline="-25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baseline="-25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ADD5E4A-FA8A-9C47-B41E-03F6B0E169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188926" y="899073"/>
                <a:ext cx="4414879" cy="4179670"/>
              </a:xfrm>
              <a:blipFill>
                <a:blip r:embed="rId3"/>
                <a:stretch>
                  <a:fillRect l="-4011" t="-2121" r="-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E93EC-CD50-C641-A62B-5D068DF61B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mtClean="0"/>
              <a:pPr>
                <a:buClr>
                  <a:schemeClr val="lt1"/>
                </a:buClr>
                <a:buSzPct val="25000"/>
                <a:buFont typeface="Arial"/>
                <a:buNone/>
              </a:pPr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A94238-0002-D942-8B85-A4C36A1A4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735" y="671516"/>
            <a:ext cx="1095307" cy="1645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557702-B167-A344-B2AB-7DD175213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9510" y="661987"/>
            <a:ext cx="1097280" cy="16459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DA40A6-A691-FE49-9182-FAFC725E79C4}"/>
              </a:ext>
            </a:extLst>
          </p:cNvPr>
          <p:cNvSpPr txBox="1"/>
          <p:nvPr/>
        </p:nvSpPr>
        <p:spPr>
          <a:xfrm>
            <a:off x="5088831" y="2619576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</a:rPr>
              <a:t>R</a:t>
            </a:r>
            <a:r>
              <a:rPr lang="en-US" sz="1800" b="1" baseline="-25000" dirty="0">
                <a:solidFill>
                  <a:schemeClr val="bg1"/>
                </a:solidFill>
                <a:latin typeface="Calibri" panose="020F0502020204030204" pitchFamily="34" charset="0"/>
              </a:rPr>
              <a:t>User1</a:t>
            </a:r>
            <a:endParaRPr lang="en-US" sz="1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7A1C94-6132-FC44-9454-DB24A81F59DF}"/>
              </a:ext>
            </a:extLst>
          </p:cNvPr>
          <p:cNvSpPr txBox="1"/>
          <p:nvPr/>
        </p:nvSpPr>
        <p:spPr>
          <a:xfrm>
            <a:off x="5088831" y="3344470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</a:rPr>
              <a:t>R</a:t>
            </a:r>
            <a:r>
              <a:rPr lang="en-US" sz="1800" b="1" baseline="-25000" dirty="0">
                <a:solidFill>
                  <a:schemeClr val="bg1"/>
                </a:solidFill>
                <a:latin typeface="Calibri" panose="020F0502020204030204" pitchFamily="34" charset="0"/>
              </a:rPr>
              <a:t>User2</a:t>
            </a:r>
            <a:endParaRPr lang="en-US" sz="1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9B1B3A-FDAA-AD49-93B8-DF851F59A0FF}"/>
              </a:ext>
            </a:extLst>
          </p:cNvPr>
          <p:cNvSpPr txBox="1"/>
          <p:nvPr/>
        </p:nvSpPr>
        <p:spPr>
          <a:xfrm>
            <a:off x="5088831" y="406936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>
                <a:solidFill>
                  <a:schemeClr val="bg1"/>
                </a:solidFill>
                <a:latin typeface="Calibri" panose="020F0502020204030204" pitchFamily="34" charset="0"/>
              </a:rPr>
              <a:t>R</a:t>
            </a:r>
            <a:r>
              <a:rPr lang="en-US" sz="1800" b="1" baseline="-25000" dirty="0" err="1">
                <a:solidFill>
                  <a:schemeClr val="bg1"/>
                </a:solidFill>
                <a:latin typeface="Calibri" panose="020F0502020204030204" pitchFamily="34" charset="0"/>
              </a:rPr>
              <a:t>avg</a:t>
            </a:r>
            <a:endParaRPr lang="en-US" sz="1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A11A60-FE29-6641-B4D2-0B941DAD9BC3}"/>
              </a:ext>
            </a:extLst>
          </p:cNvPr>
          <p:cNvSpPr txBox="1"/>
          <p:nvPr/>
        </p:nvSpPr>
        <p:spPr>
          <a:xfrm>
            <a:off x="5088831" y="4894077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</a:rPr>
              <a:t>R</a:t>
            </a:r>
            <a:r>
              <a:rPr lang="en-US" sz="1800" b="1" baseline="-25000" dirty="0">
                <a:solidFill>
                  <a:schemeClr val="bg1"/>
                </a:solidFill>
                <a:latin typeface="Calibri" panose="020F0502020204030204" pitchFamily="34" charset="0"/>
              </a:rPr>
              <a:t>G</a:t>
            </a:r>
            <a:endParaRPr lang="en-US" sz="1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7CD722-1DC7-8B4F-8A28-E751EC1B836F}"/>
              </a:ext>
            </a:extLst>
          </p:cNvPr>
          <p:cNvSpPr txBox="1"/>
          <p:nvPr/>
        </p:nvSpPr>
        <p:spPr>
          <a:xfrm>
            <a:off x="6260263" y="2672667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</a:rPr>
              <a:t>5.0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F66B37-CB6D-E24F-BEE8-35C7FFC27E65}"/>
              </a:ext>
            </a:extLst>
          </p:cNvPr>
          <p:cNvSpPr txBox="1"/>
          <p:nvPr/>
        </p:nvSpPr>
        <p:spPr>
          <a:xfrm>
            <a:off x="6260263" y="339756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</a:rPr>
              <a:t>3.0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AB555B-B9D4-644C-801B-B3EB999E13F9}"/>
              </a:ext>
            </a:extLst>
          </p:cNvPr>
          <p:cNvSpPr txBox="1"/>
          <p:nvPr/>
        </p:nvSpPr>
        <p:spPr>
          <a:xfrm>
            <a:off x="6260263" y="412245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</a:rPr>
              <a:t>4.0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CCCB8E-7FC0-1641-AC9F-E51A2EE05B56}"/>
              </a:ext>
            </a:extLst>
          </p:cNvPr>
          <p:cNvSpPr txBox="1"/>
          <p:nvPr/>
        </p:nvSpPr>
        <p:spPr>
          <a:xfrm>
            <a:off x="6260263" y="494716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</a:rPr>
              <a:t>3.6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362193-FD2B-294B-8D95-CE5D6FB8799C}"/>
              </a:ext>
            </a:extLst>
          </p:cNvPr>
          <p:cNvSpPr txBox="1"/>
          <p:nvPr/>
        </p:nvSpPr>
        <p:spPr>
          <a:xfrm>
            <a:off x="7835947" y="2672667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</a:rPr>
              <a:t>4.2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4BC347-E4F3-3443-A3DF-DCD1CCD46F44}"/>
              </a:ext>
            </a:extLst>
          </p:cNvPr>
          <p:cNvSpPr txBox="1"/>
          <p:nvPr/>
        </p:nvSpPr>
        <p:spPr>
          <a:xfrm>
            <a:off x="7835947" y="339572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</a:rPr>
              <a:t>3.8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45C7E4-3A91-994B-9922-6F6CC0AD452C}"/>
              </a:ext>
            </a:extLst>
          </p:cNvPr>
          <p:cNvSpPr txBox="1"/>
          <p:nvPr/>
        </p:nvSpPr>
        <p:spPr>
          <a:xfrm>
            <a:off x="7835947" y="412245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</a:rPr>
              <a:t>4.0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3CCEC9-AB01-A849-AFD7-A3039EA0640B}"/>
              </a:ext>
            </a:extLst>
          </p:cNvPr>
          <p:cNvSpPr txBox="1"/>
          <p:nvPr/>
        </p:nvSpPr>
        <p:spPr>
          <a:xfrm>
            <a:off x="7826496" y="4947168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</a:rPr>
              <a:t>3.92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11C4D74-0538-AE47-AB47-EB34D4A0DD85}"/>
              </a:ext>
            </a:extLst>
          </p:cNvPr>
          <p:cNvCxnSpPr/>
          <p:nvPr/>
        </p:nvCxnSpPr>
        <p:spPr>
          <a:xfrm>
            <a:off x="5088831" y="3172570"/>
            <a:ext cx="363493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BBAF7A2-4087-2C4F-8982-2D6FBA43239E}"/>
              </a:ext>
            </a:extLst>
          </p:cNvPr>
          <p:cNvCxnSpPr/>
          <p:nvPr/>
        </p:nvCxnSpPr>
        <p:spPr>
          <a:xfrm>
            <a:off x="5087743" y="3937220"/>
            <a:ext cx="363493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109272D-BC21-A548-8AAF-E0FD21AAFEF6}"/>
              </a:ext>
            </a:extLst>
          </p:cNvPr>
          <p:cNvCxnSpPr/>
          <p:nvPr/>
        </p:nvCxnSpPr>
        <p:spPr>
          <a:xfrm>
            <a:off x="5087742" y="4725725"/>
            <a:ext cx="363493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FECAE15-D8CF-7743-B094-412B788FD09F}"/>
              </a:ext>
            </a:extLst>
          </p:cNvPr>
          <p:cNvCxnSpPr>
            <a:cxnSpLocks/>
          </p:cNvCxnSpPr>
          <p:nvPr/>
        </p:nvCxnSpPr>
        <p:spPr>
          <a:xfrm>
            <a:off x="5955416" y="2505986"/>
            <a:ext cx="0" cy="28929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8158C13-E53C-734D-8D57-1E383CC9F6CC}"/>
              </a:ext>
            </a:extLst>
          </p:cNvPr>
          <p:cNvCxnSpPr>
            <a:cxnSpLocks/>
          </p:cNvCxnSpPr>
          <p:nvPr/>
        </p:nvCxnSpPr>
        <p:spPr>
          <a:xfrm>
            <a:off x="7340268" y="2484914"/>
            <a:ext cx="0" cy="291402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71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1826B-0DCC-DB42-88CA-3DE586E0B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for my better half and 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BC2517-5DDB-B848-A961-FE86471E49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4632" y="819563"/>
            <a:ext cx="2044788" cy="369332"/>
          </a:xfrm>
        </p:spPr>
        <p:txBody>
          <a:bodyPr/>
          <a:lstStyle/>
          <a:p>
            <a:r>
              <a:rPr lang="en-US" dirty="0"/>
              <a:t>Top Picks or 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EF1BB5-FBFD-444A-8B3E-73C98BC410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mtClean="0"/>
              <a:pPr>
                <a:buClr>
                  <a:schemeClr val="lt1"/>
                </a:buClr>
                <a:buSzPct val="25000"/>
                <a:buFont typeface="Arial"/>
                <a:buNone/>
              </a:pPr>
              <a:t>8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5701042-E8F1-5E41-AB7F-13FA3D331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560865"/>
              </p:ext>
            </p:extLst>
          </p:nvPr>
        </p:nvGraphicFramePr>
        <p:xfrm>
          <a:off x="464632" y="1317134"/>
          <a:ext cx="8092161" cy="1775919"/>
        </p:xfrm>
        <a:graphic>
          <a:graphicData uri="http://schemas.openxmlformats.org/drawingml/2006/table">
            <a:tbl>
              <a:tblPr firstRow="1" bandRow="1"/>
              <a:tblGrid>
                <a:gridCol w="1156023">
                  <a:extLst>
                    <a:ext uri="{9D8B030D-6E8A-4147-A177-3AD203B41FA5}">
                      <a16:colId xmlns:a16="http://schemas.microsoft.com/office/drawing/2014/main" val="1192217292"/>
                    </a:ext>
                  </a:extLst>
                </a:gridCol>
                <a:gridCol w="1156023">
                  <a:extLst>
                    <a:ext uri="{9D8B030D-6E8A-4147-A177-3AD203B41FA5}">
                      <a16:colId xmlns:a16="http://schemas.microsoft.com/office/drawing/2014/main" val="783419426"/>
                    </a:ext>
                  </a:extLst>
                </a:gridCol>
                <a:gridCol w="1156023">
                  <a:extLst>
                    <a:ext uri="{9D8B030D-6E8A-4147-A177-3AD203B41FA5}">
                      <a16:colId xmlns:a16="http://schemas.microsoft.com/office/drawing/2014/main" val="712387951"/>
                    </a:ext>
                  </a:extLst>
                </a:gridCol>
                <a:gridCol w="1156023">
                  <a:extLst>
                    <a:ext uri="{9D8B030D-6E8A-4147-A177-3AD203B41FA5}">
                      <a16:colId xmlns:a16="http://schemas.microsoft.com/office/drawing/2014/main" val="1204268892"/>
                    </a:ext>
                  </a:extLst>
                </a:gridCol>
                <a:gridCol w="1156023">
                  <a:extLst>
                    <a:ext uri="{9D8B030D-6E8A-4147-A177-3AD203B41FA5}">
                      <a16:colId xmlns:a16="http://schemas.microsoft.com/office/drawing/2014/main" val="1588860143"/>
                    </a:ext>
                  </a:extLst>
                </a:gridCol>
                <a:gridCol w="1156023">
                  <a:extLst>
                    <a:ext uri="{9D8B030D-6E8A-4147-A177-3AD203B41FA5}">
                      <a16:colId xmlns:a16="http://schemas.microsoft.com/office/drawing/2014/main" val="4088310850"/>
                    </a:ext>
                  </a:extLst>
                </a:gridCol>
                <a:gridCol w="1156023">
                  <a:extLst>
                    <a:ext uri="{9D8B030D-6E8A-4147-A177-3AD203B41FA5}">
                      <a16:colId xmlns:a16="http://schemas.microsoft.com/office/drawing/2014/main" val="2151253974"/>
                    </a:ext>
                  </a:extLst>
                </a:gridCol>
              </a:tblGrid>
              <a:tr h="134654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Movie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615394"/>
                  </a:ext>
                </a:extLst>
              </a:tr>
              <a:tr h="42937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Rating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4.5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4.3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4.3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4.5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4.3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4.3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91112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99ED9DE3-4637-E543-8E33-34924DA36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957" y="1407630"/>
            <a:ext cx="792480" cy="11887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E0EA6A4-6AF3-AF46-BFEA-48F3E85E4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454" y="1407630"/>
            <a:ext cx="792480" cy="11887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F8F2AA0-95EE-BC46-8B0C-49DE4AA1D0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3909" y="1407630"/>
            <a:ext cx="833605" cy="11887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278A5A-0361-204B-936A-E392A06EAA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2986" y="1407630"/>
            <a:ext cx="792480" cy="11887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0C46F33-3AEC-6C45-A3A8-5693493659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0938" y="1407630"/>
            <a:ext cx="816199" cy="11887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9792E94-58C2-4E46-B6B3-9BFFCEA788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2609" y="1407630"/>
            <a:ext cx="809654" cy="118872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0B55AAD-ADBC-3D47-B0C8-6C4B8F65DF2F}"/>
              </a:ext>
            </a:extLst>
          </p:cNvPr>
          <p:cNvSpPr/>
          <p:nvPr/>
        </p:nvSpPr>
        <p:spPr>
          <a:xfrm>
            <a:off x="1669773" y="1188895"/>
            <a:ext cx="3371353" cy="20234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522883-66B2-D341-883F-3071A97BF7A5}"/>
              </a:ext>
            </a:extLst>
          </p:cNvPr>
          <p:cNvSpPr/>
          <p:nvPr/>
        </p:nvSpPr>
        <p:spPr>
          <a:xfrm>
            <a:off x="5153360" y="1188895"/>
            <a:ext cx="3371353" cy="20234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6BB1FDF-765C-1748-9886-246BF0B469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7707" y="3962916"/>
            <a:ext cx="3748587" cy="211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99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0A6A5-6E9E-794C-9D75-BF5AE8519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 for 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63E446-F947-2E4B-A4D4-D5DFDF7C87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9946" y="891121"/>
            <a:ext cx="8162533" cy="2215991"/>
          </a:xfrm>
        </p:spPr>
        <p:txBody>
          <a:bodyPr/>
          <a:lstStyle/>
          <a:p>
            <a:r>
              <a:rPr lang="en-US" dirty="0"/>
              <a:t>Do topic modeling on movie tags dataset</a:t>
            </a:r>
          </a:p>
          <a:p>
            <a:endParaRPr lang="en-US" dirty="0"/>
          </a:p>
          <a:p>
            <a:r>
              <a:rPr lang="en-US" dirty="0"/>
              <a:t>Incorporate topic data into a hybrid model</a:t>
            </a:r>
          </a:p>
          <a:p>
            <a:endParaRPr lang="en-US" dirty="0"/>
          </a:p>
          <a:p>
            <a:r>
              <a:rPr lang="en-US" dirty="0"/>
              <a:t>Build a web app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89643B-B537-FB41-B447-4B18E0F120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mtClean="0"/>
              <a:pPr>
                <a:buClr>
                  <a:schemeClr val="lt1"/>
                </a:buClr>
                <a:buSzPct val="25000"/>
                <a:buFont typeface="Arial"/>
                <a:buNone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52426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400" b="1" dirty="0" err="1" smtClean="0">
            <a:solidFill>
              <a:schemeClr val="bg1"/>
            </a:solidFill>
            <a:latin typeface="Calibri" panose="020F050202020403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5394</TotalTime>
  <Words>1105</Words>
  <Application>Microsoft Macintosh PowerPoint</Application>
  <PresentationFormat>On-screen Show (4:3)</PresentationFormat>
  <Paragraphs>204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Cambria Math</vt:lpstr>
      <vt:lpstr>simple-dark</vt:lpstr>
      <vt:lpstr>PowerPoint Presentation</vt:lpstr>
      <vt:lpstr>Recommender System Goals</vt:lpstr>
      <vt:lpstr>Movie Recommender Data</vt:lpstr>
      <vt:lpstr>Modeling Approach &amp; Data Pipeline</vt:lpstr>
      <vt:lpstr>Model Tuning</vt:lpstr>
      <vt:lpstr>Recommendations for a user that enjoys Thrillers</vt:lpstr>
      <vt:lpstr>Recommendations for Couples</vt:lpstr>
      <vt:lpstr>Recommendations for my better half and I</vt:lpstr>
      <vt:lpstr>Outlook for Future Work</vt:lpstr>
      <vt:lpstr>Thank you!</vt:lpstr>
      <vt:lpstr>Appendix: SVD description</vt:lpstr>
      <vt:lpstr>Recommendations for a user that enjoys Rom Coms</vt:lpstr>
      <vt:lpstr>Outline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Shawn Siroka</dc:creator>
  <cp:lastModifiedBy>Benjamin Sturm</cp:lastModifiedBy>
  <cp:revision>122</cp:revision>
  <dcterms:modified xsi:type="dcterms:W3CDTF">2018-06-27T03:54:20Z</dcterms:modified>
</cp:coreProperties>
</file>